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7" r:id="rId4"/>
    <p:sldId id="301" r:id="rId5"/>
    <p:sldId id="303" r:id="rId6"/>
    <p:sldId id="259" r:id="rId7"/>
    <p:sldId id="260" r:id="rId8"/>
    <p:sldId id="304" r:id="rId9"/>
    <p:sldId id="272" r:id="rId10"/>
    <p:sldId id="264" r:id="rId11"/>
    <p:sldId id="267" r:id="rId12"/>
    <p:sldId id="305" r:id="rId13"/>
    <p:sldId id="283" r:id="rId14"/>
    <p:sldId id="306" r:id="rId15"/>
    <p:sldId id="307" r:id="rId16"/>
    <p:sldId id="308" r:id="rId17"/>
    <p:sldId id="309" r:id="rId18"/>
    <p:sldId id="310" r:id="rId19"/>
    <p:sldId id="311" r:id="rId20"/>
    <p:sldId id="289" r:id="rId21"/>
    <p:sldId id="312" r:id="rId22"/>
    <p:sldId id="313" r:id="rId23"/>
    <p:sldId id="318" r:id="rId24"/>
    <p:sldId id="317" r:id="rId25"/>
    <p:sldId id="31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1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7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7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37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9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66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7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5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5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09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8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1CB23-B422-4018-9966-921BDB795B5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CB77B-2B81-49A3-B069-A02233231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33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0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7904" y="95948"/>
            <a:ext cx="5189192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приготовления блюда в старину был своеобразным таинством. Рецепт опары хранили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043" y="4825995"/>
            <a:ext cx="8807272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славянским преданиям, блины можно есть только руками: если разрежешь их, то накличешь беду.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" y="95948"/>
            <a:ext cx="352810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61" y="2958270"/>
            <a:ext cx="3455826" cy="181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640"/>
            <a:ext cx="8921130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традиционным блюдом, без которого не обходится ни одна Масленица, связано много праздничных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обрядов. Каждый день на Масленой неделе был расписан таким образом, чтобы любой человек, независимо от пола, возраста, достатка и семейного положения, получил свою щедрую порцию праздника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9624"/>
            <a:ext cx="4536504" cy="390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49624"/>
            <a:ext cx="4205114" cy="390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6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Понедельник — первый день масленичной недели, получивший название «Встреча». В этот день завершались работы по подготовке к празднику: доделывались горки, балаганы, качели, лотки для торговли и т.п. Многие уже начинали печь блины. Первый блин, кстат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08520" y="-27384"/>
            <a:ext cx="8004196" cy="1948786"/>
            <a:chOff x="-108520" y="-27384"/>
            <a:chExt cx="8004196" cy="1948786"/>
          </a:xfrm>
        </p:grpSpPr>
        <p:pic>
          <p:nvPicPr>
            <p:cNvPr id="2050" name="Picture 2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9792" y="112062"/>
              <a:ext cx="5195884" cy="738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Картинки по запросу масленица векторный клипарт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27384"/>
              <a:ext cx="3851354" cy="194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635896" y="94700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Old" pitchFamily="2" charset="0"/>
              </a:rPr>
              <a:t>Понедельник — «Встреча»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yrillic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4892" y="2204864"/>
            <a:ext cx="4523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yrillicOld" pitchFamily="2" charset="0"/>
              </a:rPr>
              <a:t>Вечером в гости к молодой семье ждали свекровь. Старшая женщина должна была научить молодуху, как стряпать блины, а чтобы скрасить этот обязательный кулинарный мастер-класс, привозила с собой и муку, и масло.</a:t>
            </a:r>
            <a:endParaRPr lang="ru-RU" sz="2400" dirty="0">
              <a:latin typeface="CyrillicOld" pitchFamily="2" charset="0"/>
            </a:endParaRPr>
          </a:p>
        </p:txBody>
      </p:sp>
      <p:pic>
        <p:nvPicPr>
          <p:cNvPr id="29698" name="Picture 2" descr="Картинки по запросу масленица женщин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799" y="1839533"/>
            <a:ext cx="4175177" cy="489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Вторник — второй день Масленицы под названием «Заигрыши». Молодежь начинала гуляния, большими компаниями устраивали катания с ледяных горок. В этот день уже можно было приглашать друг друга на блин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реда — третий день Масленицы под названием «Лакомки». Теща приглашала зятя на блин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Четверг — четвертый день масленичной недели, который назвали «Широкий разгул». С этого дня начинались настоящие гулянья в честь Масленицы: люди катались с горок и на качелях, устраивали веселые поездки на лошадях, шумно пировали, организовывали карн…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r="2589" b="7148"/>
          <a:stretch/>
        </p:blipFill>
        <p:spPr bwMode="auto">
          <a:xfrm>
            <a:off x="-11150" y="-22586"/>
            <a:ext cx="9326939" cy="688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Пятница — пятый день Масленицы под названием «тещины вечерки». В этот день зятья устраивали «ответки» — то есть приглашали тещу к себе на блин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уббота — предпоследний день Масленицы, получивший в народе название «Золовкины посиделки». Невестки приглашали к себе золовок на блины, при этом совсем молодые невестки делали золовке подарок. Золовка — это сестра мужа, а невестка — жена брата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" b="2275"/>
          <a:stretch/>
        </p:blipFill>
        <p:spPr bwMode="auto">
          <a:xfrm>
            <a:off x="-42770" y="14262"/>
            <a:ext cx="9186770" cy="68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0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Воскресенье — последний день Масленицы. Его называют «Прощеным воскресеньем». Люди просили друг у друга прощения и надеялись на лучшее. После принятия христианства в этот день обязательно шли в церковь: настоятель просил прощения у прихожан, а прихо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" y="-3630"/>
            <a:ext cx="9146490" cy="68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0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Масленица: почему так называется? Наиболее вероятна и распространена следующая версия: на Масленицу люди старались задобрить, то есть умаслить весну. Поэтому празднования так и назвали — «Масленицей»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" y="623"/>
            <a:ext cx="9134173" cy="685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88640"/>
            <a:ext cx="87129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19637"/>
            <a:ext cx="8712968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много лет назад, так и сегодня кульминацией всей Масленицы считается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сжигание чучела в воскресенье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действие символизирует проводы зимы и наступление весны.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4248"/>
            <a:ext cx="4423418" cy="294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1959"/>
            <a:ext cx="4179060" cy="293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8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9652" y="188640"/>
            <a:ext cx="633670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19637"/>
            <a:ext cx="8712968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люди устраивали ярмарки, чаепития с бубликами, калачами и блинами, играли в игры, водили хороводы вокруг чучела Масленицы, пели и танцевали, и, наконец, сжигали чучело, мечтая, чтобы вместе с ним сгорело все плохое, что было в жизни, а пепел рассыпали по полям.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59067"/>
            <a:ext cx="34563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494184"/>
            <a:ext cx="3118461" cy="233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7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2646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странах празднуют Масленицу? </a:t>
            </a:r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Шотландии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эти дни пекут постные лепешки.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Польше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празднуют «жирный четверг».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хозяйки удивляют прекрасными блинами, но и бегают наперегонки с раскаленными сковородками. Обычай берет свое начало с 17 века. </a:t>
            </a:r>
          </a:p>
        </p:txBody>
      </p:sp>
    </p:spTree>
    <p:extLst>
      <p:ext uri="{BB962C8B-B14F-4D97-AF65-F5344CB8AC3E}">
        <p14:creationId xmlns:p14="http://schemas.microsoft.com/office/powerpoint/2010/main" val="40888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1206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Бельгии и Голландии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трехдневный карнавал, а главное блюдо – мучные изделия со вкуснейшим шпиком.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Греции,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убранстве улиц, в масленичные дни широко используют венки, а во многих киосках продают деревянные жезлы, символизирующие торжество. </a:t>
            </a:r>
          </a:p>
        </p:txBody>
      </p:sp>
    </p:spTree>
    <p:extLst>
      <p:ext uri="{BB962C8B-B14F-4D97-AF65-F5344CB8AC3E}">
        <p14:creationId xmlns:p14="http://schemas.microsoft.com/office/powerpoint/2010/main" val="3326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3672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празднования Масленицы уходят корнями вглубь нашей истории. И в былые времена, и сейчас этот праздник отмечается с размахом, с разнообразными развлечениями и, разумеется, с блинами.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38"/>
            <a:ext cx="3528392" cy="297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39"/>
            <a:ext cx="4012704" cy="30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1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3672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масленичные традиции сохранились до наших дней. Недаром масленица является одним из самых веселых народных гуляний!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5455928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3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563" y="125263"/>
            <a:ext cx="8594909" cy="1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1268760"/>
            <a:ext cx="483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yrillicOld" pitchFamily="2" charset="0"/>
              </a:rPr>
              <a:t>История Масленицы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264" y="1772816"/>
            <a:ext cx="8738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уходит своими корнями глубоко в древность.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древний славянский праздник, доставшийся нам в наследство от языческой культуры, сохранившийся и после принятия христианства. 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93096"/>
            <a:ext cx="4812027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6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5392" y="1125075"/>
            <a:ext cx="621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yrillicOld" pitchFamily="2" charset="0"/>
              </a:rPr>
              <a:t>     </a:t>
            </a:r>
            <a:endParaRPr lang="ru-RU" sz="2400" dirty="0">
              <a:latin typeface="CyrillicOld" pitchFamily="2" charset="0"/>
            </a:endParaRPr>
          </a:p>
        </p:txBody>
      </p:sp>
      <p:pic>
        <p:nvPicPr>
          <p:cNvPr id="3074" name="Picture 2" descr="Время проведения праздника Цифра «7», как известно, была магической для язычников. В давние-давние времена Масленицу праздновали в течение семи дней до весеннего равноденствия и еще семь дней — после него. В это время, как верили древние, наступала весна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96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3" b="34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6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6" y="117298"/>
            <a:ext cx="5609236" cy="6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95" y="868357"/>
            <a:ext cx="88592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yrillicOld" pitchFamily="2" charset="0"/>
              </a:rPr>
              <a:t>         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Византийскому Юлианскому календарю новый год начинался первого марта. А по давним поверьям считалось: как встретить год, таков тот и будет.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в Масленую неделю не скупились на щедрое застолье и безудержное веселье. И называли Масленицу в народе «честной», «широкой», «обжорной» и «разорительницей». </a:t>
            </a:r>
          </a:p>
          <a:p>
            <a:pPr algn="just"/>
            <a:endParaRPr lang="ru-RU" sz="2400" dirty="0">
              <a:latin typeface="CyrillicOld" pitchFamily="2" charset="0"/>
            </a:endParaRPr>
          </a:p>
        </p:txBody>
      </p:sp>
      <p:pic>
        <p:nvPicPr>
          <p:cNvPr id="14340" name="Picture 4" descr="Картинки по запросу масленица угощ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28753"/>
            <a:ext cx="2554386" cy="161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27" y="4437111"/>
            <a:ext cx="3456384" cy="230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08520" y="-27384"/>
            <a:ext cx="8004196" cy="1948786"/>
            <a:chOff x="-108520" y="-27384"/>
            <a:chExt cx="8004196" cy="1948786"/>
          </a:xfrm>
        </p:grpSpPr>
        <p:pic>
          <p:nvPicPr>
            <p:cNvPr id="2050" name="Picture 2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9792" y="112062"/>
              <a:ext cx="5195884" cy="738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Картинки по запросу масленица векторный клипарт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27384"/>
              <a:ext cx="3851354" cy="194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34960" y="1700808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Масленой неделе по православному обычаю мясного уже не едят, а молочные продукты должны подкрепить народ перед долгим постом — вот и пекут блины масленые. </a:t>
            </a:r>
          </a:p>
        </p:txBody>
      </p:sp>
      <p:pic>
        <p:nvPicPr>
          <p:cNvPr id="13314" name="Picture 2" descr="Картинки по запросу масленица векторный клипа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67565"/>
            <a:ext cx="2087270" cy="20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масленица векторный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29230"/>
            <a:ext cx="2763671" cy="27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3600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Интересно, что символом самой Масленицы блин стал только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 веке,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причем он обозначает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Светило и раньше присутствовало в языческих праздниках, ведь именно оно растапливало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снега. 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румяный и масленый блин, конечно, похож на жаркое весеннее Солнце.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106788" cy="27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89" y="3933056"/>
            <a:ext cx="4327699" cy="27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4" y="2996952"/>
            <a:ext cx="4067945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селах начале Масленой недели блюдо готовят из гречневой муки и других круп, а Прощеное воскресенье встречают уже блинами пшеничными.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Картинки по запросу готовить бл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0" y="3861048"/>
            <a:ext cx="47448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0"/>
          <a:stretch/>
        </p:blipFill>
        <p:spPr bwMode="auto">
          <a:xfrm>
            <a:off x="5291563" y="192071"/>
            <a:ext cx="3602641" cy="257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076" y="188640"/>
            <a:ext cx="4962979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Популярным блюдом на Руси были блины из гречишной муки. По традиционным рецептам их пекут и сегодня, например в Брянской области. </a:t>
            </a:r>
          </a:p>
        </p:txBody>
      </p:sp>
    </p:spTree>
    <p:extLst>
      <p:ext uri="{BB962C8B-B14F-4D97-AF65-F5344CB8AC3E}">
        <p14:creationId xmlns:p14="http://schemas.microsoft.com/office/powerpoint/2010/main" val="17856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477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Ершова</dc:creator>
  <cp:lastModifiedBy>Пользователь Windows</cp:lastModifiedBy>
  <cp:revision>111</cp:revision>
  <dcterms:created xsi:type="dcterms:W3CDTF">2017-02-23T05:24:21Z</dcterms:created>
  <dcterms:modified xsi:type="dcterms:W3CDTF">2022-02-21T13:35:33Z</dcterms:modified>
</cp:coreProperties>
</file>